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1" r:id="rId6"/>
    <p:sldId id="258" r:id="rId7"/>
    <p:sldId id="259" r:id="rId8"/>
    <p:sldId id="260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D4370-B413-4DE2-8C74-FBF776BD7BC7}" type="datetimeFigureOut">
              <a:rPr lang="en-US" smtClean="0"/>
              <a:pPr/>
              <a:t>10/19/2009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E3674-3B4B-4CDE-9487-5BCFF6AFC54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6.xml"/><Relationship Id="rId7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/>
          <a:lstStyle/>
          <a:p>
            <a:r>
              <a:rPr lang="en-AU" dirty="0" smtClean="0">
                <a:solidFill>
                  <a:schemeClr val="accent1"/>
                </a:solidFill>
                <a:latin typeface="Comic Sans MS" pitchFamily="66" charset="0"/>
              </a:rPr>
              <a:t>Meg’s Government Glossary</a:t>
            </a:r>
            <a:endParaRPr lang="en-AU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2214554"/>
            <a:ext cx="6929486" cy="3643338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>
                <a:solidFill>
                  <a:srgbClr val="FFFF00"/>
                </a:solidFill>
                <a:latin typeface="Comic Sans MS" pitchFamily="66" charset="0"/>
                <a:hlinkClick r:id="rId2" action="ppaction://hlinksldjump"/>
              </a:rPr>
              <a:t>Federal</a:t>
            </a:r>
            <a:endParaRPr lang="en-AU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AU" dirty="0" smtClean="0">
                <a:solidFill>
                  <a:srgbClr val="FFFF00"/>
                </a:solidFill>
                <a:latin typeface="Comic Sans MS" pitchFamily="66" charset="0"/>
                <a:hlinkClick r:id="rId3" action="ppaction://hlinksldjump"/>
              </a:rPr>
              <a:t>Clerk</a:t>
            </a:r>
            <a:endParaRPr lang="en-AU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AU" dirty="0" smtClean="0">
                <a:solidFill>
                  <a:srgbClr val="00B0F0"/>
                </a:solidFill>
                <a:latin typeface="Comic Sans MS" pitchFamily="66" charset="0"/>
                <a:hlinkClick r:id="rId4" action="ppaction://hlinksldjump"/>
              </a:rPr>
              <a:t>Candidate</a:t>
            </a:r>
            <a:endParaRPr lang="en-AU" dirty="0" smtClean="0">
              <a:solidFill>
                <a:srgbClr val="00B0F0"/>
              </a:solidFill>
              <a:latin typeface="Comic Sans MS" pitchFamily="66" charset="0"/>
            </a:endParaRPr>
          </a:p>
          <a:p>
            <a:r>
              <a:rPr lang="en-AU" dirty="0" smtClean="0">
                <a:solidFill>
                  <a:srgbClr val="FF0000"/>
                </a:solidFill>
                <a:latin typeface="Comic Sans MS" pitchFamily="66" charset="0"/>
                <a:hlinkClick r:id="rId5" action="ppaction://hlinksldjump"/>
              </a:rPr>
              <a:t>Vote</a:t>
            </a:r>
            <a:endParaRPr lang="en-A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AU" dirty="0" smtClean="0">
                <a:solidFill>
                  <a:srgbClr val="7030A0"/>
                </a:solidFill>
                <a:latin typeface="Comic Sans MS" pitchFamily="66" charset="0"/>
                <a:hlinkClick r:id="rId6" action="ppaction://hlinksldjump"/>
              </a:rPr>
              <a:t>Chamber</a:t>
            </a:r>
            <a:endParaRPr lang="en-AU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n-AU" dirty="0" smtClean="0">
                <a:solidFill>
                  <a:srgbClr val="92D050"/>
                </a:solidFill>
                <a:latin typeface="Comic Sans MS" pitchFamily="66" charset="0"/>
                <a:hlinkClick r:id="rId7" action="ppaction://hlinksldjump"/>
              </a:rPr>
              <a:t>Aye</a:t>
            </a:r>
            <a:endParaRPr lang="en-AU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en-AU" dirty="0" smtClean="0">
                <a:solidFill>
                  <a:schemeClr val="bg1"/>
                </a:solidFill>
                <a:latin typeface="Comic Sans MS" pitchFamily="66" charset="0"/>
                <a:hlinkClick r:id="rId8" action="ppaction://hlinksldjump"/>
              </a:rPr>
              <a:t>Minister</a:t>
            </a:r>
            <a:endParaRPr lang="en-AU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n-A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hlinkClick r:id="rId9" action="ppaction://hlinksldjump"/>
              </a:rPr>
              <a:t>Senate</a:t>
            </a:r>
            <a:endParaRPr lang="en-AU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400" u="sng" dirty="0" smtClean="0">
                <a:solidFill>
                  <a:srgbClr val="FF0000"/>
                </a:solidFill>
                <a:latin typeface="Comic Sans MS" pitchFamily="66" charset="0"/>
              </a:rPr>
              <a:t>Aye </a:t>
            </a:r>
            <a:endParaRPr lang="en-AU" sz="5400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215206" y="5572140"/>
            <a:ext cx="1357322" cy="64294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2" action="ppaction://hlinksldjump"/>
              </a:rPr>
              <a:t>Back to title page </a:t>
            </a:r>
            <a:endParaRPr lang="en-AU" dirty="0"/>
          </a:p>
        </p:txBody>
      </p:sp>
      <p:sp>
        <p:nvSpPr>
          <p:cNvPr id="4" name="Oval 3"/>
          <p:cNvSpPr/>
          <p:nvPr/>
        </p:nvSpPr>
        <p:spPr>
          <a:xfrm>
            <a:off x="1785918" y="2071678"/>
            <a:ext cx="5214974" cy="3357586"/>
          </a:xfrm>
          <a:prstGeom prst="ellipse">
            <a:avLst/>
          </a:prstGeom>
          <a:solidFill>
            <a:schemeClr val="accent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>
                <a:solidFill>
                  <a:schemeClr val="accent2"/>
                </a:solidFill>
                <a:latin typeface="Comic Sans MS" pitchFamily="66" charset="0"/>
              </a:rPr>
              <a:t>The word used for voting in parliament ‘yes’</a:t>
            </a:r>
            <a:endParaRPr lang="en-AU" sz="2000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/>
          <a:lstStyle/>
          <a:p>
            <a:r>
              <a:rPr lang="en-AU" u="sng" dirty="0" smtClean="0">
                <a:solidFill>
                  <a:schemeClr val="accent4"/>
                </a:solidFill>
                <a:latin typeface="Comic Sans MS" pitchFamily="66" charset="0"/>
              </a:rPr>
              <a:t>Minister</a:t>
            </a:r>
            <a:endParaRPr lang="en-AU" u="sng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928794" y="2285992"/>
            <a:ext cx="5715040" cy="3786214"/>
          </a:xfrm>
          <a:prstGeom prst="ellipse">
            <a:avLst/>
          </a:prstGeom>
          <a:solidFill>
            <a:schemeClr val="accent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>
                <a:solidFill>
                  <a:schemeClr val="accent4"/>
                </a:solidFill>
                <a:latin typeface="Comic Sans MS" pitchFamily="66" charset="0"/>
              </a:rPr>
              <a:t>Both a member of parliament and  executive </a:t>
            </a:r>
            <a:endParaRPr lang="en-AU" sz="2000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500958" y="5857892"/>
            <a:ext cx="14287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2" action="ppaction://hlinksldjump"/>
              </a:rPr>
              <a:t>Back to title page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dirty="0" smtClean="0">
                <a:solidFill>
                  <a:schemeClr val="accent4"/>
                </a:solidFill>
                <a:latin typeface="Comic Sans MS" pitchFamily="66" charset="0"/>
              </a:rPr>
              <a:t>Senate</a:t>
            </a:r>
            <a:endParaRPr lang="en-AU" u="sng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357290" y="2000240"/>
            <a:ext cx="5572164" cy="3571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rgbClr val="FFFF00"/>
                </a:solidFill>
                <a:latin typeface="Comic Sans MS" pitchFamily="66" charset="0"/>
              </a:rPr>
              <a:t>An elective legislative body which is one of the two houses of the Australian Parliament</a:t>
            </a:r>
            <a:endParaRPr lang="en-A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572396" y="5500702"/>
            <a:ext cx="1143008" cy="7143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2" action="ppaction://hlinksldjump"/>
              </a:rPr>
              <a:t>Back to title page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en-AU" u="sng" dirty="0" smtClean="0">
                <a:solidFill>
                  <a:srgbClr val="FFFF00"/>
                </a:solidFill>
                <a:latin typeface="Comic Sans MS" pitchFamily="66" charset="0"/>
              </a:rPr>
              <a:t>Chamber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3" name="Oval 2"/>
          <p:cNvSpPr/>
          <p:nvPr/>
        </p:nvSpPr>
        <p:spPr>
          <a:xfrm>
            <a:off x="1285852" y="1571612"/>
            <a:ext cx="6143668" cy="400052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7030A0"/>
                </a:solidFill>
                <a:latin typeface="Comic Sans MS" pitchFamily="66" charset="0"/>
              </a:rPr>
              <a:t>A meeting room of a house of parliament</a:t>
            </a:r>
            <a:endParaRPr lang="en-A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215206" y="5857892"/>
            <a:ext cx="150019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2" action="ppaction://hlinksldjump"/>
              </a:rPr>
              <a:t>Back to title page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dirty="0" smtClean="0">
                <a:solidFill>
                  <a:srgbClr val="7030A0"/>
                </a:solidFill>
                <a:latin typeface="Comic Sans MS" pitchFamily="66" charset="0"/>
              </a:rPr>
              <a:t>Clerk</a:t>
            </a:r>
            <a:endParaRPr lang="en-AU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643042" y="1714488"/>
            <a:ext cx="5357850" cy="3643338"/>
          </a:xfrm>
          <a:prstGeom prst="ellipse">
            <a:avLst/>
          </a:prstGeom>
          <a:solidFill>
            <a:srgbClr val="00B0F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>
                <a:solidFill>
                  <a:srgbClr val="FF0000"/>
                </a:solidFill>
                <a:latin typeface="Comic Sans MS" pitchFamily="66" charset="0"/>
              </a:rPr>
              <a:t>The most senior parliamentary officer in each chamber</a:t>
            </a:r>
            <a:endParaRPr lang="en-A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000892" y="5214950"/>
            <a:ext cx="1143008" cy="785818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2" action="ppaction://hlinksldjump"/>
              </a:rPr>
              <a:t>Back to title page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dirty="0" smtClean="0">
                <a:solidFill>
                  <a:schemeClr val="accent3"/>
                </a:solidFill>
                <a:latin typeface="Comic Sans MS" pitchFamily="66" charset="0"/>
              </a:rPr>
              <a:t>Candidate</a:t>
            </a:r>
            <a:endParaRPr lang="en-AU" u="sng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500166" y="1785926"/>
            <a:ext cx="6072230" cy="3500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7030A0"/>
                </a:solidFill>
                <a:latin typeface="Comic Sans MS" pitchFamily="66" charset="0"/>
              </a:rPr>
              <a:t>Someone who stands for  election to parliament. </a:t>
            </a:r>
            <a:endParaRPr lang="en-AU" sz="2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000892" y="5857892"/>
            <a:ext cx="1285884" cy="57150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2" action="ppaction://hlinksldjump"/>
              </a:rPr>
              <a:t>Back to title page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AU" u="sng" dirty="0" smtClean="0">
                <a:solidFill>
                  <a:srgbClr val="00B050"/>
                </a:solidFill>
                <a:latin typeface="Comic Sans MS" pitchFamily="66" charset="0"/>
              </a:rPr>
              <a:t>Vote</a:t>
            </a:r>
            <a:endParaRPr lang="en-AU" u="sng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285852" y="2000240"/>
            <a:ext cx="6072230" cy="400052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>
                <a:solidFill>
                  <a:srgbClr val="FF0000"/>
                </a:solidFill>
                <a:latin typeface="Comic Sans MS" pitchFamily="66" charset="0"/>
              </a:rPr>
              <a:t>A formal expression of choice such as putting one’s hand up or marking a piece of paper. </a:t>
            </a:r>
            <a:endParaRPr lang="en-AU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429520" y="5429264"/>
            <a:ext cx="128588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hlinkClick r:id="rId2" action="ppaction://hlinksldjump"/>
              </a:rPr>
              <a:t>Back to title page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6700" u="sng" dirty="0" smtClean="0">
                <a:solidFill>
                  <a:srgbClr val="FF0000"/>
                </a:solidFill>
                <a:latin typeface="Comic Sans MS" pitchFamily="66" charset="0"/>
              </a:rPr>
              <a:t>Federal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Oval 2"/>
          <p:cNvSpPr/>
          <p:nvPr/>
        </p:nvSpPr>
        <p:spPr>
          <a:xfrm>
            <a:off x="1357290" y="2071678"/>
            <a:ext cx="6286544" cy="31432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dirty="0" smtClean="0">
                <a:solidFill>
                  <a:srgbClr val="FFFF00"/>
                </a:solidFill>
                <a:latin typeface="Comic Sans MS" pitchFamily="66" charset="0"/>
              </a:rPr>
              <a:t>Having to do with Parliament of Australia</a:t>
            </a:r>
            <a:endParaRPr lang="en-AU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715140" y="6072206"/>
            <a:ext cx="1785950" cy="571504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 smtClean="0">
                <a:solidFill>
                  <a:srgbClr val="00B0F0"/>
                </a:solidFill>
                <a:latin typeface="Comic Sans MS" pitchFamily="66" charset="0"/>
                <a:hlinkClick r:id="rId2" action="ppaction://hlinksldjump"/>
              </a:rPr>
              <a:t>Back to title page</a:t>
            </a:r>
            <a:endParaRPr lang="en-AU" sz="20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132</Words>
  <Application>Microsoft Office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Meg’s Government Glossary</vt:lpstr>
      <vt:lpstr>Aye </vt:lpstr>
      <vt:lpstr>Minister</vt:lpstr>
      <vt:lpstr>Senate</vt:lpstr>
      <vt:lpstr>Chamber </vt:lpstr>
      <vt:lpstr>Clerk</vt:lpstr>
      <vt:lpstr>Candidate</vt:lpstr>
      <vt:lpstr>Vote</vt:lpstr>
      <vt:lpstr>Federal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Meg’s Government Glossary</dc:title>
  <dc:creator>gr56</dc:creator>
  <cp:lastModifiedBy>gr56</cp:lastModifiedBy>
  <cp:revision>6</cp:revision>
  <dcterms:created xsi:type="dcterms:W3CDTF">2009-10-19T00:43:58Z</dcterms:created>
  <dcterms:modified xsi:type="dcterms:W3CDTF">2009-10-19T01:39:01Z</dcterms:modified>
</cp:coreProperties>
</file>